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66" r:id="rId3"/>
    <p:sldId id="276" r:id="rId4"/>
    <p:sldId id="277" r:id="rId5"/>
    <p:sldId id="279" r:id="rId6"/>
    <p:sldId id="271" r:id="rId7"/>
    <p:sldId id="272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3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EC9C-7EE8-4A56-855D-18AC07DBDCA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A21AD-3BA7-4B49-9DF1-2171993A8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EC70-F4BB-48E7-ABB8-9B7E359277E1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9046-D62F-49D8-96B7-3C014DC23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/>
          <p:cNvGrpSpPr/>
          <p:nvPr/>
        </p:nvGrpSpPr>
        <p:grpSpPr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Freeform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" name="Freeform 10"/>
            <p:cNvSpPr>
              <a:spLocks/>
            </p:cNvSpPr>
            <p:nvPr/>
          </p:nvSpPr>
          <p:spPr bwMode="auto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auto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4"/>
            <p:cNvSpPr>
              <a:spLocks/>
            </p:cNvSpPr>
            <p:nvPr/>
          </p:nvSpPr>
          <p:spPr bwMode="auto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auto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auto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Freeform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" name="Freeform 30"/>
            <p:cNvSpPr>
              <a:spLocks noEditPoints="1"/>
            </p:cNvSpPr>
            <p:nvPr/>
          </p:nvSpPr>
          <p:spPr bwMode="auto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1"/>
            <p:cNvSpPr>
              <a:spLocks/>
            </p:cNvSpPr>
            <p:nvPr/>
          </p:nvSpPr>
          <p:spPr bwMode="auto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2"/>
            <p:cNvSpPr>
              <a:spLocks/>
            </p:cNvSpPr>
            <p:nvPr/>
          </p:nvSpPr>
          <p:spPr bwMode="auto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3"/>
            <p:cNvSpPr>
              <a:spLocks/>
            </p:cNvSpPr>
            <p:nvPr/>
          </p:nvSpPr>
          <p:spPr bwMode="auto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4"/>
            <p:cNvSpPr>
              <a:spLocks/>
            </p:cNvSpPr>
            <p:nvPr/>
          </p:nvSpPr>
          <p:spPr bwMode="auto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3"/>
            <p:cNvSpPr>
              <a:spLocks/>
            </p:cNvSpPr>
            <p:nvPr/>
          </p:nvSpPr>
          <p:spPr bwMode="auto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4"/>
            <p:cNvSpPr>
              <a:spLocks/>
            </p:cNvSpPr>
            <p:nvPr/>
          </p:nvSpPr>
          <p:spPr bwMode="auto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75"/>
            <p:cNvSpPr>
              <a:spLocks/>
            </p:cNvSpPr>
            <p:nvPr/>
          </p:nvSpPr>
          <p:spPr bwMode="auto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76"/>
            <p:cNvSpPr>
              <a:spLocks noChangeShapeType="1"/>
            </p:cNvSpPr>
            <p:nvPr/>
          </p:nvSpPr>
          <p:spPr bwMode="auto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8"/>
            <p:cNvSpPr>
              <a:spLocks/>
            </p:cNvSpPr>
            <p:nvPr/>
          </p:nvSpPr>
          <p:spPr bwMode="auto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9"/>
            <p:cNvSpPr>
              <a:spLocks/>
            </p:cNvSpPr>
            <p:nvPr/>
          </p:nvSpPr>
          <p:spPr bwMode="auto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2"/>
            <p:cNvSpPr>
              <a:spLocks/>
            </p:cNvSpPr>
            <p:nvPr/>
          </p:nvSpPr>
          <p:spPr bwMode="auto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3"/>
            <p:cNvSpPr>
              <a:spLocks/>
            </p:cNvSpPr>
            <p:nvPr/>
          </p:nvSpPr>
          <p:spPr bwMode="auto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4"/>
            <p:cNvSpPr>
              <a:spLocks/>
            </p:cNvSpPr>
            <p:nvPr/>
          </p:nvSpPr>
          <p:spPr bwMode="auto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0"/>
            <p:cNvSpPr>
              <a:spLocks/>
            </p:cNvSpPr>
            <p:nvPr/>
          </p:nvSpPr>
          <p:spPr bwMode="auto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Freeform 41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47" name="Freeform 32"/>
            <p:cNvSpPr>
              <a:spLocks/>
            </p:cNvSpPr>
            <p:nvPr/>
          </p:nvSpPr>
          <p:spPr bwMode="auto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0"/>
            <p:cNvSpPr>
              <a:spLocks/>
            </p:cNvSpPr>
            <p:nvPr/>
          </p:nvSpPr>
          <p:spPr bwMode="auto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0"/>
            <p:cNvSpPr>
              <a:spLocks/>
            </p:cNvSpPr>
            <p:nvPr/>
          </p:nvSpPr>
          <p:spPr bwMode="auto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4"/>
            <p:cNvSpPr>
              <a:spLocks/>
            </p:cNvSpPr>
            <p:nvPr/>
          </p:nvSpPr>
          <p:spPr bwMode="auto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4"/>
            <p:cNvSpPr>
              <a:spLocks/>
            </p:cNvSpPr>
            <p:nvPr/>
          </p:nvSpPr>
          <p:spPr bwMode="auto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auto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6"/>
            <p:cNvSpPr>
              <a:spLocks noChangeShapeType="1"/>
            </p:cNvSpPr>
            <p:nvPr/>
          </p:nvSpPr>
          <p:spPr bwMode="auto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Freeform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58" name="Freeform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9" name="Freeform 10"/>
            <p:cNvSpPr>
              <a:spLocks/>
            </p:cNvSpPr>
            <p:nvPr/>
          </p:nvSpPr>
          <p:spPr bwMode="auto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0" name="Freeform 23"/>
            <p:cNvSpPr>
              <a:spLocks/>
            </p:cNvSpPr>
            <p:nvPr/>
          </p:nvSpPr>
          <p:spPr bwMode="auto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4"/>
            <p:cNvSpPr>
              <a:spLocks/>
            </p:cNvSpPr>
            <p:nvPr/>
          </p:nvSpPr>
          <p:spPr bwMode="auto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5"/>
            <p:cNvSpPr>
              <a:spLocks/>
            </p:cNvSpPr>
            <p:nvPr/>
          </p:nvSpPr>
          <p:spPr bwMode="auto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6"/>
            <p:cNvSpPr>
              <a:spLocks/>
            </p:cNvSpPr>
            <p:nvPr/>
          </p:nvSpPr>
          <p:spPr bwMode="auto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7"/>
            <p:cNvSpPr>
              <a:spLocks/>
            </p:cNvSpPr>
            <p:nvPr/>
          </p:nvSpPr>
          <p:spPr bwMode="auto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Freeform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" name="Freeform 30"/>
            <p:cNvSpPr>
              <a:spLocks noEditPoints="1"/>
            </p:cNvSpPr>
            <p:nvPr/>
          </p:nvSpPr>
          <p:spPr bwMode="auto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31"/>
            <p:cNvSpPr>
              <a:spLocks/>
            </p:cNvSpPr>
            <p:nvPr/>
          </p:nvSpPr>
          <p:spPr bwMode="auto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2"/>
            <p:cNvSpPr>
              <a:spLocks/>
            </p:cNvSpPr>
            <p:nvPr/>
          </p:nvSpPr>
          <p:spPr bwMode="auto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auto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4"/>
            <p:cNvSpPr>
              <a:spLocks/>
            </p:cNvSpPr>
            <p:nvPr/>
          </p:nvSpPr>
          <p:spPr bwMode="auto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6"/>
            <p:cNvSpPr>
              <a:spLocks noChangeShapeType="1"/>
            </p:cNvSpPr>
            <p:nvPr/>
          </p:nvSpPr>
          <p:spPr bwMode="auto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auto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9"/>
            <p:cNvSpPr>
              <a:spLocks/>
            </p:cNvSpPr>
            <p:nvPr/>
          </p:nvSpPr>
          <p:spPr bwMode="auto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2"/>
            <p:cNvSpPr>
              <a:spLocks/>
            </p:cNvSpPr>
            <p:nvPr/>
          </p:nvSpPr>
          <p:spPr bwMode="auto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auto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auto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/>
            <p:cNvGrpSpPr/>
            <p:nvPr/>
          </p:nvGrpSpPr>
          <p:grpSpPr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92" name="Freeform 32"/>
            <p:cNvSpPr>
              <a:spLocks/>
            </p:cNvSpPr>
            <p:nvPr/>
          </p:nvSpPr>
          <p:spPr bwMode="auto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0"/>
            <p:cNvSpPr>
              <a:spLocks/>
            </p:cNvSpPr>
            <p:nvPr/>
          </p:nvSpPr>
          <p:spPr bwMode="auto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0"/>
            <p:cNvSpPr>
              <a:spLocks/>
            </p:cNvSpPr>
            <p:nvPr/>
          </p:nvSpPr>
          <p:spPr bwMode="auto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4"/>
            <p:cNvSpPr>
              <a:spLocks/>
            </p:cNvSpPr>
            <p:nvPr/>
          </p:nvSpPr>
          <p:spPr bwMode="auto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4"/>
            <p:cNvSpPr>
              <a:spLocks/>
            </p:cNvSpPr>
            <p:nvPr/>
          </p:nvSpPr>
          <p:spPr bwMode="auto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Freeform 67"/>
              <p:cNvSpPr>
                <a:spLocks/>
              </p:cNvSpPr>
              <p:nvPr/>
            </p:nvSpPr>
            <p:spPr bwMode="auto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67"/>
              <p:cNvSpPr>
                <a:spLocks/>
              </p:cNvSpPr>
              <p:nvPr/>
            </p:nvSpPr>
            <p:spPr bwMode="auto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05"/>
              <p:cNvSpPr>
                <a:spLocks/>
              </p:cNvSpPr>
              <p:nvPr/>
            </p:nvSpPr>
            <p:spPr bwMode="auto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6"/>
              <p:cNvSpPr>
                <a:spLocks/>
              </p:cNvSpPr>
              <p:nvPr/>
            </p:nvSpPr>
            <p:spPr bwMode="auto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03" name="Freeform 106"/>
              <p:cNvSpPr>
                <a:spLocks/>
              </p:cNvSpPr>
              <p:nvPr/>
            </p:nvSpPr>
            <p:spPr bwMode="auto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038D-A533-4232-9027-FA76A8648FFE}" type="datetime1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684-D08A-4996-B2B7-9E8AD2F23263}" type="datetime1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A8D6-61CB-47CF-BA93-9D77189827BB}" type="datetime1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/>
          <p:cNvGrpSpPr/>
          <p:nvPr/>
        </p:nvGrpSpPr>
        <p:grpSpPr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33"/>
            <p:cNvSpPr>
              <a:spLocks noChangeArrowheads="1"/>
            </p:cNvSpPr>
            <p:nvPr/>
          </p:nvSpPr>
          <p:spPr bwMode="auto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Freeform 9"/>
              <p:cNvSpPr>
                <a:spLocks/>
              </p:cNvSpPr>
              <p:nvPr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" name="Freeform 11"/>
            <p:cNvSpPr>
              <a:spLocks/>
            </p:cNvSpPr>
            <p:nvPr/>
          </p:nvSpPr>
          <p:spPr bwMode="auto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33"/>
            <p:cNvSpPr>
              <a:spLocks noChangeArrowheads="1"/>
            </p:cNvSpPr>
            <p:nvPr/>
          </p:nvSpPr>
          <p:spPr bwMode="auto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49"/>
            <p:cNvSpPr>
              <a:spLocks/>
            </p:cNvSpPr>
            <p:nvPr/>
          </p:nvSpPr>
          <p:spPr bwMode="auto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Freeform 5"/>
              <p:cNvSpPr>
                <a:spLocks/>
              </p:cNvSpPr>
              <p:nvPr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6"/>
              <p:cNvSpPr>
                <a:spLocks noChangeShapeType="1"/>
              </p:cNvSpPr>
              <p:nvPr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32"/>
              <p:cNvSpPr>
                <a:spLocks/>
              </p:cNvSpPr>
              <p:nvPr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33"/>
              <p:cNvSpPr>
                <a:spLocks/>
              </p:cNvSpPr>
              <p:nvPr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32"/>
              <p:cNvSpPr>
                <a:spLocks/>
              </p:cNvSpPr>
              <p:nvPr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Freeform 29"/>
            <p:cNvSpPr>
              <a:spLocks/>
            </p:cNvSpPr>
            <p:nvPr/>
          </p:nvSpPr>
          <p:spPr bwMode="auto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Freeform 13"/>
            <p:cNvSpPr>
              <a:spLocks noEditPoints="1"/>
            </p:cNvSpPr>
            <p:nvPr/>
          </p:nvSpPr>
          <p:spPr bwMode="auto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3"/>
            <p:cNvSpPr>
              <a:spLocks/>
            </p:cNvSpPr>
            <p:nvPr/>
          </p:nvSpPr>
          <p:spPr bwMode="auto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auto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auto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"/>
            <p:cNvSpPr>
              <a:spLocks/>
            </p:cNvSpPr>
            <p:nvPr/>
          </p:nvSpPr>
          <p:spPr bwMode="auto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6" name="Freeform 25"/>
            <p:cNvSpPr>
              <a:spLocks/>
            </p:cNvSpPr>
            <p:nvPr/>
          </p:nvSpPr>
          <p:spPr bwMode="auto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6"/>
            <p:cNvSpPr>
              <a:spLocks/>
            </p:cNvSpPr>
            <p:nvPr/>
          </p:nvSpPr>
          <p:spPr bwMode="auto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1"/>
            <p:cNvSpPr>
              <a:spLocks/>
            </p:cNvSpPr>
            <p:nvPr/>
          </p:nvSpPr>
          <p:spPr bwMode="auto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76"/>
            <p:cNvSpPr>
              <a:spLocks noChangeShapeType="1"/>
            </p:cNvSpPr>
            <p:nvPr/>
          </p:nvSpPr>
          <p:spPr bwMode="auto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78"/>
            <p:cNvSpPr>
              <a:spLocks/>
            </p:cNvSpPr>
            <p:nvPr/>
          </p:nvSpPr>
          <p:spPr bwMode="auto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79"/>
            <p:cNvSpPr>
              <a:spLocks/>
            </p:cNvSpPr>
            <p:nvPr/>
          </p:nvSpPr>
          <p:spPr bwMode="auto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2"/>
            <p:cNvSpPr>
              <a:spLocks/>
            </p:cNvSpPr>
            <p:nvPr/>
          </p:nvSpPr>
          <p:spPr bwMode="auto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84"/>
            <p:cNvSpPr>
              <a:spLocks/>
            </p:cNvSpPr>
            <p:nvPr/>
          </p:nvSpPr>
          <p:spPr bwMode="auto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0"/>
            <p:cNvSpPr>
              <a:spLocks/>
            </p:cNvSpPr>
            <p:nvPr/>
          </p:nvSpPr>
          <p:spPr bwMode="auto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4"/>
            <p:cNvSpPr>
              <a:spLocks/>
            </p:cNvSpPr>
            <p:nvPr/>
          </p:nvSpPr>
          <p:spPr bwMode="auto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9" name="Group 58"/>
            <p:cNvGrpSpPr/>
            <p:nvPr/>
          </p:nvGrpSpPr>
          <p:grpSpPr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Freeform 83"/>
              <p:cNvSpPr>
                <a:spLocks/>
              </p:cNvSpPr>
              <p:nvPr/>
            </p:nvSpPr>
            <p:spPr bwMode="auto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80"/>
              <p:cNvSpPr>
                <a:spLocks/>
              </p:cNvSpPr>
              <p:nvPr/>
            </p:nvSpPr>
            <p:spPr bwMode="auto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84"/>
              <p:cNvSpPr>
                <a:spLocks/>
              </p:cNvSpPr>
              <p:nvPr/>
            </p:nvSpPr>
            <p:spPr bwMode="auto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Freeform 32"/>
              <p:cNvSpPr>
                <a:spLocks/>
              </p:cNvSpPr>
              <p:nvPr/>
            </p:nvSpPr>
            <p:spPr bwMode="auto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33"/>
              <p:cNvSpPr>
                <a:spLocks/>
              </p:cNvSpPr>
              <p:nvPr/>
            </p:nvSpPr>
            <p:spPr bwMode="auto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32"/>
              <p:cNvSpPr>
                <a:spLocks/>
              </p:cNvSpPr>
              <p:nvPr/>
            </p:nvSpPr>
            <p:spPr bwMode="auto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7E7D-B1C3-4D38-A3E7-DB661474DFA3}" type="datetime1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A98-BAEE-4D67-82E9-CE341A8B1BD7}" type="datetime1">
              <a:rPr lang="en-US" smtClean="0"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3676-3175-4B01-98B5-6DAE028379AE}" type="datetime1">
              <a:rPr lang="en-US" smtClean="0"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FE93-8C9D-445F-8DF8-8B1CC97CC7C0}" type="datetime1">
              <a:rPr lang="en-US" smtClean="0"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F1E-763C-49B4-B17B-F97011BFC2C2}" type="datetime1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FDC-A43D-4B5A-B091-F5339D0144BE}" type="datetime1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 userDrawn="1"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Freeform 44"/>
            <p:cNvSpPr>
              <a:spLocks/>
            </p:cNvSpPr>
            <p:nvPr userDrawn="1"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45"/>
            <p:cNvSpPr>
              <a:spLocks noChangeShapeType="1"/>
            </p:cNvSpPr>
            <p:nvPr userDrawn="1"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6"/>
            <p:cNvSpPr>
              <a:spLocks/>
            </p:cNvSpPr>
            <p:nvPr userDrawn="1"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7"/>
            <p:cNvSpPr>
              <a:spLocks/>
            </p:cNvSpPr>
            <p:nvPr userDrawn="1"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8"/>
            <p:cNvSpPr>
              <a:spLocks/>
            </p:cNvSpPr>
            <p:nvPr userDrawn="1"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9"/>
            <p:cNvSpPr>
              <a:spLocks/>
            </p:cNvSpPr>
            <p:nvPr userDrawn="1"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"/>
            <p:cNvSpPr>
              <a:spLocks/>
            </p:cNvSpPr>
            <p:nvPr userDrawn="1"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 userDrawn="1"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8"/>
            <p:cNvSpPr>
              <a:spLocks/>
            </p:cNvSpPr>
            <p:nvPr userDrawn="1"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2" name="Group 61"/>
          <p:cNvGrpSpPr/>
          <p:nvPr userDrawn="1"/>
        </p:nvGrpSpPr>
        <p:grpSpPr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Freeform 5"/>
            <p:cNvSpPr>
              <a:spLocks/>
            </p:cNvSpPr>
            <p:nvPr userDrawn="1"/>
          </p:nvSpPr>
          <p:spPr bwMode="auto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 userDrawn="1"/>
          </p:nvSpPr>
          <p:spPr bwMode="auto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auto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auto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 userDrawn="1"/>
          </p:nvSpPr>
          <p:spPr bwMode="auto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auto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auto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7"/>
            <p:cNvSpPr>
              <a:spLocks noChangeShapeType="1"/>
            </p:cNvSpPr>
            <p:nvPr userDrawn="1"/>
          </p:nvSpPr>
          <p:spPr bwMode="auto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auto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27"/>
            <p:cNvGrpSpPr/>
            <p:nvPr userDrawn="1"/>
          </p:nvGrpSpPr>
          <p:grpSpPr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Freeform 28"/>
              <p:cNvSpPr>
                <a:spLocks/>
              </p:cNvSpPr>
              <p:nvPr userDrawn="1"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9"/>
              <p:cNvSpPr>
                <a:spLocks/>
              </p:cNvSpPr>
              <p:nvPr userDrawn="1"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" name="Oval 30"/>
            <p:cNvSpPr>
              <a:spLocks noChangeArrowheads="1"/>
            </p:cNvSpPr>
            <p:nvPr userDrawn="1"/>
          </p:nvSpPr>
          <p:spPr bwMode="auto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auto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auto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auto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/>
            </p:cNvSpPr>
            <p:nvPr userDrawn="1"/>
          </p:nvSpPr>
          <p:spPr bwMode="auto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9"/>
            <p:cNvSpPr>
              <a:spLocks/>
            </p:cNvSpPr>
            <p:nvPr userDrawn="1"/>
          </p:nvSpPr>
          <p:spPr bwMode="auto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0"/>
            <p:cNvSpPr>
              <a:spLocks/>
            </p:cNvSpPr>
            <p:nvPr userDrawn="1"/>
          </p:nvSpPr>
          <p:spPr bwMode="auto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33"/>
            <p:cNvSpPr>
              <a:spLocks noChangeArrowheads="1"/>
            </p:cNvSpPr>
            <p:nvPr userDrawn="1"/>
          </p:nvSpPr>
          <p:spPr bwMode="auto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8"/>
            <p:cNvSpPr>
              <a:spLocks/>
            </p:cNvSpPr>
            <p:nvPr userDrawn="1"/>
          </p:nvSpPr>
          <p:spPr bwMode="auto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9" name="Group 48"/>
            <p:cNvGrpSpPr/>
            <p:nvPr userDrawn="1"/>
          </p:nvGrpSpPr>
          <p:grpSpPr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Freeform 5"/>
              <p:cNvSpPr>
                <a:spLocks/>
              </p:cNvSpPr>
              <p:nvPr userDrawn="1"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6"/>
              <p:cNvSpPr>
                <a:spLocks noChangeShapeType="1"/>
              </p:cNvSpPr>
              <p:nvPr userDrawn="1"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32"/>
              <p:cNvSpPr>
                <a:spLocks/>
              </p:cNvSpPr>
              <p:nvPr userDrawn="1"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33"/>
              <p:cNvSpPr>
                <a:spLocks/>
              </p:cNvSpPr>
              <p:nvPr userDrawn="1"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 userDrawn="1"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Oval 54"/>
              <p:cNvSpPr/>
              <p:nvPr userDrawn="1"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 userDrawn="1"/>
          </p:nvGrpSpPr>
          <p:grpSpPr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Freeform 56"/>
              <p:cNvSpPr>
                <a:spLocks/>
              </p:cNvSpPr>
              <p:nvPr userDrawn="1"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5"/>
              <p:cNvSpPr>
                <a:spLocks/>
              </p:cNvSpPr>
              <p:nvPr userDrawn="1"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1"/>
              <p:cNvSpPr>
                <a:spLocks/>
              </p:cNvSpPr>
              <p:nvPr userDrawn="1"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41"/>
              <p:cNvSpPr>
                <a:spLocks/>
              </p:cNvSpPr>
              <p:nvPr userDrawn="1"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42"/>
              <p:cNvSpPr>
                <a:spLocks/>
              </p:cNvSpPr>
              <p:nvPr userDrawn="1"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EAB6F22D-34FA-43A4-B48A-40A230D6062C}" type="datetime1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6058" y="145229"/>
            <a:ext cx="9144000" cy="265176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5"/>
                </a:solidFill>
                <a:latin typeface="Century Gothic" panose="020B0502020202020204" pitchFamily="34" charset="0"/>
              </a:rPr>
              <a:t>Still Life</a:t>
            </a:r>
            <a:br>
              <a:rPr lang="en-US" sz="6600" b="1" dirty="0" smtClean="0">
                <a:solidFill>
                  <a:schemeClr val="accent5"/>
                </a:solidFill>
                <a:latin typeface="Century Gothic" panose="020B0502020202020204" pitchFamily="34" charset="0"/>
              </a:rPr>
            </a:br>
            <a:r>
              <a:rPr lang="en-US" sz="6600" b="1" dirty="0" smtClean="0">
                <a:solidFill>
                  <a:schemeClr val="accent5"/>
                </a:solidFill>
                <a:latin typeface="Century Gothic" panose="020B0502020202020204" pitchFamily="34" charset="0"/>
              </a:rPr>
              <a:t>Accompaniment</a:t>
            </a:r>
            <a:endParaRPr lang="en-US" sz="6600" b="1" dirty="0">
              <a:solidFill>
                <a:schemeClr val="accent5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6787" y="3307976"/>
            <a:ext cx="10022541" cy="108293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Today you will: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Be able to describe and explain the accompaniment using correct terms!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3999" y="1573306"/>
            <a:ext cx="9583271" cy="5168062"/>
          </a:xfrm>
        </p:spPr>
        <p:txBody>
          <a:bodyPr>
            <a:normAutofit lnSpcReduction="10000"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Style of music </a:t>
            </a:r>
            <a:r>
              <a:rPr lang="en-GB" dirty="0" smtClean="0">
                <a:latin typeface="Century Gothic" panose="020B0502020202020204" pitchFamily="34" charset="0"/>
              </a:rPr>
              <a:t>or genre: e.g. classical, orchestral, pop, electronic</a:t>
            </a:r>
            <a:r>
              <a:rPr lang="en-GB" dirty="0" smtClean="0">
                <a:latin typeface="Century Gothic" panose="020B0502020202020204" pitchFamily="34" charset="0"/>
              </a:rPr>
              <a:t>.</a:t>
            </a:r>
          </a:p>
          <a:p>
            <a:pPr marL="4572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GB" dirty="0" smtClean="0">
              <a:latin typeface="Century Gothic" panose="020B0502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Volume</a:t>
            </a:r>
            <a:r>
              <a:rPr lang="en-GB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:</a:t>
            </a:r>
            <a:r>
              <a:rPr lang="en-GB" dirty="0" smtClean="0">
                <a:latin typeface="Century Gothic" panose="020B0502020202020204" pitchFamily="34" charset="0"/>
              </a:rPr>
              <a:t> degree, strength or loudness of </a:t>
            </a:r>
            <a:r>
              <a:rPr lang="en-GB" dirty="0" smtClean="0">
                <a:latin typeface="Century Gothic" panose="020B0502020202020204" pitchFamily="34" charset="0"/>
              </a:rPr>
              <a:t>sound</a:t>
            </a:r>
          </a:p>
          <a:p>
            <a:pPr marL="4572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GB" dirty="0" smtClean="0">
              <a:latin typeface="Century Gothic" panose="020B0502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Speed: </a:t>
            </a:r>
            <a:r>
              <a:rPr lang="en-GB" dirty="0" smtClean="0">
                <a:latin typeface="Century Gothic" panose="020B0502020202020204" pitchFamily="34" charset="0"/>
              </a:rPr>
              <a:t>the pace of the underlying beat in the music</a:t>
            </a:r>
            <a:r>
              <a:rPr lang="en-GB" dirty="0" smtClean="0">
                <a:latin typeface="Century Gothic" panose="020B0502020202020204" pitchFamily="34" charset="0"/>
              </a:rPr>
              <a:t>.</a:t>
            </a:r>
          </a:p>
          <a:p>
            <a:pPr marL="4572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GB" dirty="0" smtClean="0">
              <a:latin typeface="Century Gothic" panose="020B0502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Tone:</a:t>
            </a:r>
            <a:r>
              <a:rPr lang="en-GB" dirty="0" smtClean="0">
                <a:latin typeface="Century Gothic" panose="020B0502020202020204" pitchFamily="34" charset="0"/>
              </a:rPr>
              <a:t> vocal </a:t>
            </a:r>
            <a:r>
              <a:rPr lang="en-GB" dirty="0">
                <a:latin typeface="Century Gothic" panose="020B0502020202020204" pitchFamily="34" charset="0"/>
              </a:rPr>
              <a:t>or musical sound of a specific quality &lt;spoke in low tones&gt; &lt;masculine tones&gt;; especially :  musical sound with respect to timbre and manner of </a:t>
            </a:r>
            <a:r>
              <a:rPr lang="en-GB" dirty="0" smtClean="0">
                <a:latin typeface="Century Gothic" panose="020B0502020202020204" pitchFamily="34" charset="0"/>
              </a:rPr>
              <a:t>expression. Examples: </a:t>
            </a:r>
            <a:r>
              <a:rPr lang="en-US" altLang="en-US" i="1" dirty="0">
                <a:latin typeface="Century Gothic" panose="020B0502020202020204" pitchFamily="34" charset="0"/>
              </a:rPr>
              <a:t>Don't use that rude </a:t>
            </a:r>
            <a:r>
              <a:rPr lang="en-US" altLang="en-US" b="1" i="1" dirty="0">
                <a:latin typeface="Century Gothic" panose="020B0502020202020204" pitchFamily="34" charset="0"/>
              </a:rPr>
              <a:t>tone of voice</a:t>
            </a:r>
            <a:r>
              <a:rPr lang="en-US" altLang="en-US" i="1" dirty="0">
                <a:latin typeface="Century Gothic" panose="020B0502020202020204" pitchFamily="34" charset="0"/>
              </a:rPr>
              <a:t> with </a:t>
            </a:r>
            <a:r>
              <a:rPr lang="en-US" altLang="en-US" i="1" dirty="0" smtClean="0">
                <a:latin typeface="Century Gothic" panose="020B0502020202020204" pitchFamily="34" charset="0"/>
              </a:rPr>
              <a:t>me, the </a:t>
            </a:r>
            <a:r>
              <a:rPr lang="en-US" altLang="en-US" i="1" dirty="0">
                <a:latin typeface="Century Gothic" panose="020B0502020202020204" pitchFamily="34" charset="0"/>
              </a:rPr>
              <a:t>low tones of an </a:t>
            </a:r>
            <a:r>
              <a:rPr lang="en-US" altLang="en-US" i="1" dirty="0" smtClean="0">
                <a:latin typeface="Century Gothic" panose="020B0502020202020204" pitchFamily="34" charset="0"/>
              </a:rPr>
              <a:t>organ</a:t>
            </a:r>
          </a:p>
          <a:p>
            <a:pPr marL="4572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i="1" dirty="0" smtClean="0">
                <a:latin typeface="Century Gothic" panose="020B0502020202020204" pitchFamily="34" charset="0"/>
              </a:rPr>
              <a:t> </a:t>
            </a:r>
            <a:endParaRPr lang="en-US" altLang="en-US" i="1" dirty="0" smtClean="0">
              <a:latin typeface="Century Gothic" panose="020B0502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Tempo: </a:t>
            </a:r>
            <a:r>
              <a:rPr lang="en-US" altLang="en-US" dirty="0" smtClean="0">
                <a:latin typeface="Century Gothic" panose="020B0502020202020204" pitchFamily="34" charset="0"/>
              </a:rPr>
              <a:t>same as </a:t>
            </a:r>
            <a:r>
              <a:rPr lang="en-US" altLang="en-US" dirty="0" smtClean="0">
                <a:latin typeface="Century Gothic" panose="020B0502020202020204" pitchFamily="34" charset="0"/>
              </a:rPr>
              <a:t>speed</a:t>
            </a:r>
          </a:p>
          <a:p>
            <a:pPr marL="4572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dirty="0" smtClean="0">
              <a:latin typeface="Century Gothic" panose="020B0502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Pitch: </a:t>
            </a:r>
            <a:r>
              <a:rPr lang="en-GB" altLang="en-US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GB" altLang="en-US" dirty="0">
                <a:latin typeface="Century Gothic" panose="020B0502020202020204" pitchFamily="34" charset="0"/>
              </a:rPr>
              <a:t>how high or low a note </a:t>
            </a:r>
            <a:r>
              <a:rPr lang="en-GB" altLang="en-US" dirty="0" smtClean="0">
                <a:latin typeface="Century Gothic" panose="020B0502020202020204" pitchFamily="34" charset="0"/>
              </a:rPr>
              <a:t>is. Examples: low pitched sounds like thunder, high pitched sounds- a baby’s scream</a:t>
            </a:r>
            <a:r>
              <a:rPr lang="en-GB" altLang="en-US" dirty="0" smtClean="0">
                <a:latin typeface="Century Gothic" panose="020B0502020202020204" pitchFamily="34" charset="0"/>
              </a:rPr>
              <a:t>.</a:t>
            </a:r>
          </a:p>
          <a:p>
            <a:pPr marL="4572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dirty="0" smtClean="0">
              <a:latin typeface="Century Gothic" panose="020B0502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Rhythm: </a:t>
            </a:r>
            <a:r>
              <a:rPr lang="en-GB" altLang="en-US" dirty="0">
                <a:latin typeface="Century Gothic" panose="020B0502020202020204" pitchFamily="34" charset="0"/>
              </a:rPr>
              <a:t>The “beat” of music; the regular pattern of long and short </a:t>
            </a:r>
            <a:r>
              <a:rPr lang="en-GB" altLang="en-US" dirty="0" smtClean="0">
                <a:latin typeface="Century Gothic" panose="020B0502020202020204" pitchFamily="34" charset="0"/>
              </a:rPr>
              <a:t>notes.</a:t>
            </a:r>
          </a:p>
          <a:p>
            <a:pPr marL="4572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b="1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Climax: </a:t>
            </a:r>
            <a:r>
              <a:rPr lang="en-GB" altLang="en-US" dirty="0">
                <a:latin typeface="Century Gothic" panose="020B0502020202020204" pitchFamily="34" charset="0"/>
              </a:rPr>
              <a:t>The point of greatest intensity or force in an ascending series or </a:t>
            </a:r>
            <a:r>
              <a:rPr lang="en-GB" altLang="en-US" dirty="0" smtClean="0">
                <a:latin typeface="Century Gothic" panose="020B0502020202020204" pitchFamily="34" charset="0"/>
              </a:rPr>
              <a:t>progression.</a:t>
            </a:r>
            <a:endParaRPr lang="en-GB" altLang="en-US" dirty="0">
              <a:latin typeface="Century Gothic" panose="020B0502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i="1" dirty="0">
              <a:latin typeface="Century Gothic" panose="020B0502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Definitions</a:t>
            </a:r>
            <a:endParaRPr lang="en-GB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06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98494" y="1452283"/>
            <a:ext cx="9641541" cy="521707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Direct </a:t>
            </a:r>
            <a:r>
              <a:rPr lang="en-GB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correlation (close relationship)</a:t>
            </a:r>
            <a:endParaRPr lang="en-GB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The dance and the music </a:t>
            </a:r>
            <a:r>
              <a:rPr lang="en-GB" dirty="0" smtClean="0">
                <a:latin typeface="Century Gothic" panose="020B0502020202020204" pitchFamily="34" charset="0"/>
              </a:rPr>
              <a:t>work together</a:t>
            </a:r>
            <a:r>
              <a:rPr lang="en-GB" dirty="0">
                <a:latin typeface="Century Gothic" panose="020B0502020202020204" pitchFamily="34" charset="0"/>
              </a:rPr>
              <a:t>. For example, in </a:t>
            </a:r>
            <a:r>
              <a:rPr lang="en-GB" dirty="0" smtClean="0">
                <a:latin typeface="Century Gothic" panose="020B0502020202020204" pitchFamily="34" charset="0"/>
              </a:rPr>
              <a:t>the quieter </a:t>
            </a:r>
            <a:r>
              <a:rPr lang="en-GB" dirty="0">
                <a:latin typeface="Century Gothic" panose="020B0502020202020204" pitchFamily="34" charset="0"/>
              </a:rPr>
              <a:t>moments in the </a:t>
            </a:r>
            <a:r>
              <a:rPr lang="en-GB" dirty="0" smtClean="0">
                <a:latin typeface="Century Gothic" panose="020B0502020202020204" pitchFamily="34" charset="0"/>
              </a:rPr>
              <a:t>music, softer </a:t>
            </a:r>
            <a:r>
              <a:rPr lang="en-GB" dirty="0">
                <a:latin typeface="Century Gothic" panose="020B0502020202020204" pitchFamily="34" charset="0"/>
              </a:rPr>
              <a:t>dynamics are used.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Mutual co-existence</a:t>
            </a:r>
          </a:p>
          <a:p>
            <a:r>
              <a:rPr lang="en-GB" dirty="0">
                <a:latin typeface="Century Gothic" panose="020B0502020202020204" pitchFamily="34" charset="0"/>
              </a:rPr>
              <a:t>The dance holds its own </a:t>
            </a:r>
            <a:r>
              <a:rPr lang="en-GB" dirty="0" smtClean="0">
                <a:latin typeface="Century Gothic" panose="020B0502020202020204" pitchFamily="34" charset="0"/>
              </a:rPr>
              <a:t>identity against </a:t>
            </a:r>
            <a:r>
              <a:rPr lang="en-GB" dirty="0">
                <a:latin typeface="Century Gothic" panose="020B0502020202020204" pitchFamily="34" charset="0"/>
              </a:rPr>
              <a:t>the music. Neither </a:t>
            </a:r>
            <a:r>
              <a:rPr lang="en-GB" dirty="0" smtClean="0">
                <a:latin typeface="Century Gothic" panose="020B0502020202020204" pitchFamily="34" charset="0"/>
              </a:rPr>
              <a:t>the music </a:t>
            </a:r>
            <a:r>
              <a:rPr lang="en-GB" dirty="0">
                <a:latin typeface="Century Gothic" panose="020B0502020202020204" pitchFamily="34" charset="0"/>
              </a:rPr>
              <a:t>or the dance dominate.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Disassociation</a:t>
            </a:r>
          </a:p>
          <a:p>
            <a:r>
              <a:rPr lang="en-GB" dirty="0">
                <a:latin typeface="Century Gothic" panose="020B0502020202020204" pitchFamily="34" charset="0"/>
              </a:rPr>
              <a:t>Both the music/sound and </a:t>
            </a:r>
            <a:r>
              <a:rPr lang="en-GB" dirty="0" smtClean="0">
                <a:latin typeface="Century Gothic" panose="020B0502020202020204" pitchFamily="34" charset="0"/>
              </a:rPr>
              <a:t>dance exist </a:t>
            </a:r>
            <a:r>
              <a:rPr lang="en-GB" dirty="0">
                <a:latin typeface="Century Gothic" panose="020B0502020202020204" pitchFamily="34" charset="0"/>
              </a:rPr>
              <a:t>independently from </a:t>
            </a:r>
            <a:r>
              <a:rPr lang="en-GB" dirty="0" smtClean="0">
                <a:latin typeface="Century Gothic" panose="020B0502020202020204" pitchFamily="34" charset="0"/>
              </a:rPr>
              <a:t>each other</a:t>
            </a:r>
            <a:r>
              <a:rPr lang="en-GB" dirty="0">
                <a:latin typeface="Century Gothic" panose="020B0502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Call and Response</a:t>
            </a:r>
          </a:p>
          <a:p>
            <a:r>
              <a:rPr lang="en-GB" dirty="0">
                <a:latin typeface="Century Gothic" panose="020B0502020202020204" pitchFamily="34" charset="0"/>
              </a:rPr>
              <a:t>The master drummer signals </a:t>
            </a:r>
            <a:r>
              <a:rPr lang="en-GB" dirty="0" smtClean="0">
                <a:latin typeface="Century Gothic" panose="020B0502020202020204" pitchFamily="34" charset="0"/>
              </a:rPr>
              <a:t>to the </a:t>
            </a:r>
            <a:r>
              <a:rPr lang="en-GB" dirty="0">
                <a:latin typeface="Century Gothic" panose="020B0502020202020204" pitchFamily="34" charset="0"/>
              </a:rPr>
              <a:t>dancers when to </a:t>
            </a:r>
            <a:r>
              <a:rPr lang="en-GB" dirty="0" smtClean="0">
                <a:latin typeface="Century Gothic" panose="020B0502020202020204" pitchFamily="34" charset="0"/>
              </a:rPr>
              <a:t>change steps </a:t>
            </a:r>
            <a:r>
              <a:rPr lang="en-GB" dirty="0">
                <a:latin typeface="Century Gothic" panose="020B0502020202020204" pitchFamily="34" charset="0"/>
              </a:rPr>
              <a:t>by calls on the drum. </a:t>
            </a:r>
            <a:r>
              <a:rPr lang="en-GB" dirty="0" smtClean="0">
                <a:latin typeface="Century Gothic" panose="020B0502020202020204" pitchFamily="34" charset="0"/>
              </a:rPr>
              <a:t>In Indian </a:t>
            </a:r>
            <a:r>
              <a:rPr lang="en-GB" dirty="0">
                <a:latin typeface="Century Gothic" panose="020B0502020202020204" pitchFamily="34" charset="0"/>
              </a:rPr>
              <a:t>dance the </a:t>
            </a:r>
            <a:r>
              <a:rPr lang="en-GB" dirty="0" smtClean="0">
                <a:latin typeface="Century Gothic" panose="020B0502020202020204" pitchFamily="34" charset="0"/>
              </a:rPr>
              <a:t>musicians watch </a:t>
            </a:r>
            <a:r>
              <a:rPr lang="en-GB" dirty="0">
                <a:latin typeface="Century Gothic" panose="020B0502020202020204" pitchFamily="34" charset="0"/>
              </a:rPr>
              <a:t>the dancer and </a:t>
            </a:r>
            <a:r>
              <a:rPr lang="en-GB" dirty="0" smtClean="0">
                <a:latin typeface="Century Gothic" panose="020B0502020202020204" pitchFamily="34" charset="0"/>
              </a:rPr>
              <a:t>change when </a:t>
            </a:r>
            <a:r>
              <a:rPr lang="en-GB" dirty="0">
                <a:latin typeface="Century Gothic" panose="020B0502020202020204" pitchFamily="34" charset="0"/>
              </a:rPr>
              <a:t>the movement does.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Music visualisation</a:t>
            </a:r>
          </a:p>
          <a:p>
            <a:r>
              <a:rPr lang="en-GB" dirty="0">
                <a:latin typeface="Century Gothic" panose="020B0502020202020204" pitchFamily="34" charset="0"/>
              </a:rPr>
              <a:t>Being able to hear the music </a:t>
            </a:r>
            <a:r>
              <a:rPr lang="en-GB" dirty="0" smtClean="0">
                <a:latin typeface="Century Gothic" panose="020B0502020202020204" pitchFamily="34" charset="0"/>
              </a:rPr>
              <a:t>and see </a:t>
            </a:r>
            <a:r>
              <a:rPr lang="en-GB" dirty="0">
                <a:latin typeface="Century Gothic" panose="020B0502020202020204" pitchFamily="34" charset="0"/>
              </a:rPr>
              <a:t>the dance. The result </a:t>
            </a:r>
            <a:r>
              <a:rPr lang="en-GB" dirty="0" smtClean="0">
                <a:latin typeface="Century Gothic" panose="020B0502020202020204" pitchFamily="34" charset="0"/>
              </a:rPr>
              <a:t>is movement</a:t>
            </a:r>
            <a:r>
              <a:rPr lang="en-GB" dirty="0">
                <a:latin typeface="Century Gothic" panose="020B0502020202020204" pitchFamily="34" charset="0"/>
              </a:rPr>
              <a:t>, which has a life </a:t>
            </a:r>
            <a:r>
              <a:rPr lang="en-GB" dirty="0" smtClean="0">
                <a:latin typeface="Century Gothic" panose="020B0502020202020204" pitchFamily="34" charset="0"/>
              </a:rPr>
              <a:t>of its </a:t>
            </a:r>
            <a:r>
              <a:rPr lang="en-GB" dirty="0">
                <a:latin typeface="Century Gothic" panose="020B0502020202020204" pitchFamily="34" charset="0"/>
              </a:rPr>
              <a:t>own and yet subtly results </a:t>
            </a:r>
            <a:r>
              <a:rPr lang="en-GB" dirty="0" smtClean="0">
                <a:latin typeface="Century Gothic" panose="020B0502020202020204" pitchFamily="34" charset="0"/>
              </a:rPr>
              <a:t>to the </a:t>
            </a:r>
            <a:r>
              <a:rPr lang="en-GB" dirty="0">
                <a:latin typeface="Century Gothic" panose="020B0502020202020204" pitchFamily="34" charset="0"/>
              </a:rPr>
              <a:t>musical </a:t>
            </a:r>
            <a:r>
              <a:rPr lang="en-GB" dirty="0" smtClean="0">
                <a:latin typeface="Century Gothic" panose="020B0502020202020204" pitchFamily="34" charset="0"/>
              </a:rPr>
              <a:t>structure. Emphasising </a:t>
            </a:r>
            <a:r>
              <a:rPr lang="en-GB" dirty="0">
                <a:latin typeface="Century Gothic" panose="020B0502020202020204" pitchFamily="34" charset="0"/>
              </a:rPr>
              <a:t>a character </a:t>
            </a:r>
            <a:r>
              <a:rPr lang="en-GB" dirty="0" smtClean="0">
                <a:latin typeface="Century Gothic" panose="020B0502020202020204" pitchFamily="34" charset="0"/>
              </a:rPr>
              <a:t>or narrative</a:t>
            </a:r>
            <a:r>
              <a:rPr lang="en-GB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55059" y="0"/>
            <a:ext cx="9144000" cy="1143000"/>
          </a:xfrm>
        </p:spPr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Music-Dance Relationships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29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Texan Kangaroo Rat 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3326" t="31986" r="15929" b="50551"/>
          <a:stretch/>
        </p:blipFill>
        <p:spPr>
          <a:xfrm>
            <a:off x="1892877" y="2568388"/>
            <a:ext cx="9313006" cy="180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841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3620" y="331694"/>
            <a:ext cx="8722661" cy="683106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Analysis of Music for Texan Kangaroo Rat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02366348"/>
              </p:ext>
            </p:extLst>
          </p:nvPr>
        </p:nvGraphicFramePr>
        <p:xfrm>
          <a:off x="1752598" y="1471519"/>
          <a:ext cx="8668872" cy="463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755"/>
                <a:gridCol w="6320117"/>
              </a:tblGrid>
              <a:tr h="463345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Feature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Explanation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Example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334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334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334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334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334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334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334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334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334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42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Southern Cape Zebra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3430" t="29228" r="15825" b="52206"/>
          <a:stretch/>
        </p:blipFill>
        <p:spPr>
          <a:xfrm>
            <a:off x="1713232" y="2366682"/>
            <a:ext cx="9151992" cy="188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8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513" y="592547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Brazilian Woolly Monkey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3429" t="38787" r="15929" b="42095"/>
          <a:stretch/>
        </p:blipFill>
        <p:spPr>
          <a:xfrm>
            <a:off x="1722513" y="2608728"/>
            <a:ext cx="8806534" cy="186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58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LOWERS 16X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CB300F-524B-4030-A6B4-61DED4F505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Purple flowers on blue (widescreen)</Template>
  <TotalTime>0</TotalTime>
  <Words>331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Century Schoolbook</vt:lpstr>
      <vt:lpstr>FLOWERS 16X9</vt:lpstr>
      <vt:lpstr>Still Life Accompaniment</vt:lpstr>
      <vt:lpstr>Definitions</vt:lpstr>
      <vt:lpstr>Music-Dance Relationships</vt:lpstr>
      <vt:lpstr>Texan Kangaroo Rat </vt:lpstr>
      <vt:lpstr>PowerPoint Presentation</vt:lpstr>
      <vt:lpstr>Southern Cape Zebra</vt:lpstr>
      <vt:lpstr>Brazilian Woolly Monkey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2015-05-01T10:12:00Z</dcterms:created>
  <dcterms:modified xsi:type="dcterms:W3CDTF">2015-05-01T11:09:24Z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TC030988909991</vt:lpwstr>
  </property>
</Properties>
</file>