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F5141-6B2F-4FA6-9BE9-2599407116B1}" type="datetimeFigureOut">
              <a:rPr lang="en-US"/>
              <a:t>4/10/2016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DB3011-6095-4694-A73B-EC42C3EFBD63}" type="slidenum">
              <a:rPr lang="en-US"/>
              <a:t>‹#›</a:t>
            </a:fld>
            <a:endParaRPr lang="en-US"/>
          </a:p>
        </p:txBody>
      </p:sp>
    </p:spTree>
    <p:extLst>
      <p:ext uri="{BB962C8B-B14F-4D97-AF65-F5344CB8AC3E}">
        <p14:creationId xmlns:p14="http://schemas.microsoft.com/office/powerpoint/2010/main" val="2107471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DB3011-6095-4694-A73B-EC42C3EFBD63}" type="slidenum">
              <a:rPr lang="en-US"/>
              <a:t>1</a:t>
            </a:fld>
            <a:endParaRPr lang="en-US"/>
          </a:p>
        </p:txBody>
      </p:sp>
    </p:spTree>
    <p:extLst>
      <p:ext uri="{BB962C8B-B14F-4D97-AF65-F5344CB8AC3E}">
        <p14:creationId xmlns:p14="http://schemas.microsoft.com/office/powerpoint/2010/main" val="2815831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DB3011-6095-4694-A73B-EC42C3EFBD63}" type="slidenum">
              <a:rPr lang="en-US"/>
              <a:t>2</a:t>
            </a:fld>
            <a:endParaRPr lang="en-US"/>
          </a:p>
        </p:txBody>
      </p:sp>
    </p:spTree>
    <p:extLst>
      <p:ext uri="{BB962C8B-B14F-4D97-AF65-F5344CB8AC3E}">
        <p14:creationId xmlns:p14="http://schemas.microsoft.com/office/powerpoint/2010/main" val="2506353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DB3011-6095-4694-A73B-EC42C3EFBD63}" type="slidenum">
              <a:rPr lang="en-US"/>
              <a:t>3</a:t>
            </a:fld>
            <a:endParaRPr lang="en-US"/>
          </a:p>
        </p:txBody>
      </p:sp>
    </p:spTree>
    <p:extLst>
      <p:ext uri="{BB962C8B-B14F-4D97-AF65-F5344CB8AC3E}">
        <p14:creationId xmlns:p14="http://schemas.microsoft.com/office/powerpoint/2010/main" val="2060577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DB3011-6095-4694-A73B-EC42C3EFBD63}" type="slidenum">
              <a:rPr lang="en-US"/>
              <a:t>4</a:t>
            </a:fld>
            <a:endParaRPr lang="en-US"/>
          </a:p>
        </p:txBody>
      </p:sp>
    </p:spTree>
    <p:extLst>
      <p:ext uri="{BB962C8B-B14F-4D97-AF65-F5344CB8AC3E}">
        <p14:creationId xmlns:p14="http://schemas.microsoft.com/office/powerpoint/2010/main" val="3980901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DB3011-6095-4694-A73B-EC42C3EFBD63}" type="slidenum">
              <a:rPr lang="en-US"/>
              <a:t>5</a:t>
            </a:fld>
            <a:endParaRPr lang="en-US"/>
          </a:p>
        </p:txBody>
      </p:sp>
    </p:spTree>
    <p:extLst>
      <p:ext uri="{BB962C8B-B14F-4D97-AF65-F5344CB8AC3E}">
        <p14:creationId xmlns:p14="http://schemas.microsoft.com/office/powerpoint/2010/main" val="2555822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DB3011-6095-4694-A73B-EC42C3EFBD63}" type="slidenum">
              <a:rPr lang="en-US"/>
              <a:t>6</a:t>
            </a:fld>
            <a:endParaRPr lang="en-US"/>
          </a:p>
        </p:txBody>
      </p:sp>
    </p:spTree>
    <p:extLst>
      <p:ext uri="{BB962C8B-B14F-4D97-AF65-F5344CB8AC3E}">
        <p14:creationId xmlns:p14="http://schemas.microsoft.com/office/powerpoint/2010/main" val="2875394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4/10/2016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vED4TZaETT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vED4TZaETTw"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Dance For Camera</a:t>
            </a:r>
            <a:endParaRPr lang="en-GB" dirty="0"/>
          </a:p>
        </p:txBody>
      </p:sp>
      <p:sp>
        <p:nvSpPr>
          <p:cNvPr id="3" name="Subtitle 2"/>
          <p:cNvSpPr>
            <a:spLocks noGrp="1"/>
          </p:cNvSpPr>
          <p:nvPr>
            <p:ph type="subTitle" idx="1"/>
          </p:nvPr>
        </p:nvSpPr>
        <p:spPr/>
        <p:txBody>
          <a:bodyPr/>
          <a:lstStyle/>
          <a:p>
            <a:r>
              <a:rPr lang="en-GB" dirty="0" smtClean="0"/>
              <a:t>How can dance be viewed differently when it is filmed for DVD or TV?</a:t>
            </a:r>
          </a:p>
          <a:p>
            <a:endParaRPr lang="en-GB" dirty="0"/>
          </a:p>
        </p:txBody>
      </p:sp>
    </p:spTree>
    <p:extLst>
      <p:ext uri="{BB962C8B-B14F-4D97-AF65-F5344CB8AC3E}">
        <p14:creationId xmlns:p14="http://schemas.microsoft.com/office/powerpoint/2010/main" val="317410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effectLst>
                  <a:outerShdw blurRad="38100" dist="38100" dir="2700000" algn="tl">
                    <a:srgbClr val="000000">
                      <a:alpha val="43137"/>
                    </a:srgbClr>
                  </a:outerShdw>
                </a:effectLst>
              </a:rPr>
              <a:t>Top Shot</a:t>
            </a:r>
            <a:endParaRPr lang="en-GB" sz="4000" b="1" dirty="0">
              <a:effectLst>
                <a:outerShdw blurRad="38100" dist="38100" dir="2700000" algn="tl">
                  <a:srgbClr val="000000">
                    <a:alpha val="43137"/>
                  </a:srgbClr>
                </a:outerShdw>
              </a:effectLst>
            </a:endParaRPr>
          </a:p>
        </p:txBody>
      </p:sp>
      <p:sp>
        <p:nvSpPr>
          <p:cNvPr id="5" name="TextBox 4"/>
          <p:cNvSpPr txBox="1"/>
          <p:nvPr/>
        </p:nvSpPr>
        <p:spPr>
          <a:xfrm>
            <a:off x="677334" y="1673156"/>
            <a:ext cx="10374150" cy="1754326"/>
          </a:xfrm>
          <a:prstGeom prst="rect">
            <a:avLst/>
          </a:prstGeom>
          <a:noFill/>
        </p:spPr>
        <p:txBody>
          <a:bodyPr wrap="square" rtlCol="0">
            <a:spAutoFit/>
          </a:bodyPr>
          <a:lstStyle/>
          <a:p>
            <a:r>
              <a:rPr lang="en-GB" dirty="0" smtClean="0"/>
              <a:t>This is where the camera is positioned above the performers looking down on the dancers</a:t>
            </a:r>
          </a:p>
          <a:p>
            <a:endParaRPr lang="en-GB" dirty="0"/>
          </a:p>
          <a:p>
            <a:r>
              <a:rPr lang="en-GB" dirty="0" smtClean="0"/>
              <a:t>By using a top shot the choreographer can show the audience floor patterns, use of space or other aspects.</a:t>
            </a:r>
          </a:p>
          <a:p>
            <a:endParaRPr lang="en-GB" dirty="0"/>
          </a:p>
          <a:p>
            <a:r>
              <a:rPr lang="en-GB" dirty="0" smtClean="0"/>
              <a:t>They can also show lighting or projection effects clearly if the lights are shone on the dance floor</a:t>
            </a:r>
            <a:endParaRPr lang="en-GB" dirty="0"/>
          </a:p>
        </p:txBody>
      </p:sp>
      <p:sp>
        <p:nvSpPr>
          <p:cNvPr id="6" name="Content Placeholder 5"/>
          <p:cNvSpPr>
            <a:spLocks noGrp="1"/>
          </p:cNvSpPr>
          <p:nvPr>
            <p:ph idx="1"/>
          </p:nvPr>
        </p:nvSpPr>
        <p:spPr>
          <a:xfrm>
            <a:off x="677334" y="4047285"/>
            <a:ext cx="8596668" cy="443753"/>
          </a:xfrm>
        </p:spPr>
        <p:txBody>
          <a:bodyPr/>
          <a:lstStyle/>
          <a:p>
            <a:r>
              <a:rPr lang="en-GB" dirty="0" smtClean="0">
                <a:solidFill>
                  <a:schemeClr val="tx1"/>
                </a:solidFill>
              </a:rPr>
              <a:t>Example from Nutcracker</a:t>
            </a:r>
            <a:endParaRPr lang="en-GB" dirty="0">
              <a:solidFill>
                <a:schemeClr val="tx1"/>
              </a:solidFill>
            </a:endParaRPr>
          </a:p>
        </p:txBody>
      </p:sp>
      <p:sp>
        <p:nvSpPr>
          <p:cNvPr id="7" name="Content Placeholder 5"/>
          <p:cNvSpPr txBox="1">
            <a:spLocks/>
          </p:cNvSpPr>
          <p:nvPr/>
        </p:nvSpPr>
        <p:spPr>
          <a:xfrm>
            <a:off x="677334" y="5110841"/>
            <a:ext cx="10374150" cy="136069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smtClean="0">
                <a:solidFill>
                  <a:schemeClr val="tx1"/>
                </a:solidFill>
              </a:rPr>
              <a:t>Example from Still Life</a:t>
            </a:r>
          </a:p>
          <a:p>
            <a:pPr marL="0" indent="0">
              <a:buNone/>
            </a:pPr>
            <a:r>
              <a:rPr lang="en-GB" dirty="0" smtClean="0">
                <a:solidFill>
                  <a:schemeClr val="tx1"/>
                </a:solidFill>
              </a:rPr>
              <a:t>In the Zebra scene the great auk is seen from the top next to the zebra’s body and the blood stain.  As the camera gets closer the auk raises his left arm and turns away.  Camera zooms into black of the penguins body and the scene ends.</a:t>
            </a:r>
            <a:endParaRPr lang="en-GB" dirty="0">
              <a:solidFill>
                <a:schemeClr val="tx1"/>
              </a:solidFill>
            </a:endParaRPr>
          </a:p>
        </p:txBody>
      </p:sp>
    </p:spTree>
    <p:extLst>
      <p:ext uri="{BB962C8B-B14F-4D97-AF65-F5344CB8AC3E}">
        <p14:creationId xmlns:p14="http://schemas.microsoft.com/office/powerpoint/2010/main" val="306647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effectLst>
                  <a:outerShdw blurRad="38100" dist="38100" dir="2700000" algn="tl">
                    <a:srgbClr val="000000">
                      <a:alpha val="43137"/>
                    </a:srgbClr>
                  </a:outerShdw>
                </a:effectLst>
              </a:rPr>
              <a:t>Close Up</a:t>
            </a:r>
            <a:endParaRPr lang="en-GB" sz="4000" b="1" dirty="0">
              <a:effectLst>
                <a:outerShdw blurRad="38100" dist="38100" dir="2700000" algn="tl">
                  <a:srgbClr val="000000">
                    <a:alpha val="43137"/>
                  </a:srgbClr>
                </a:outerShdw>
              </a:effectLst>
            </a:endParaRPr>
          </a:p>
        </p:txBody>
      </p:sp>
      <p:sp>
        <p:nvSpPr>
          <p:cNvPr id="5" name="TextBox 4"/>
          <p:cNvSpPr txBox="1"/>
          <p:nvPr/>
        </p:nvSpPr>
        <p:spPr>
          <a:xfrm>
            <a:off x="860612" y="1694329"/>
            <a:ext cx="8969188" cy="1754326"/>
          </a:xfrm>
          <a:prstGeom prst="rect">
            <a:avLst/>
          </a:prstGeom>
          <a:noFill/>
        </p:spPr>
        <p:txBody>
          <a:bodyPr wrap="square" rtlCol="0">
            <a:spAutoFit/>
          </a:bodyPr>
          <a:lstStyle/>
          <a:p>
            <a:r>
              <a:rPr lang="en-GB" dirty="0" smtClean="0"/>
              <a:t>For a close up the camera will zoom in very close to the dancers to focus on the dancers or their facial expressions</a:t>
            </a:r>
          </a:p>
          <a:p>
            <a:endParaRPr lang="en-GB" dirty="0"/>
          </a:p>
          <a:p>
            <a:r>
              <a:rPr lang="en-GB" dirty="0" smtClean="0"/>
              <a:t>This helps the audience to see in more detail what is happening on stage</a:t>
            </a:r>
          </a:p>
          <a:p>
            <a:endParaRPr lang="en-GB" dirty="0"/>
          </a:p>
          <a:p>
            <a:endParaRPr lang="en-GB" dirty="0"/>
          </a:p>
        </p:txBody>
      </p:sp>
      <p:sp>
        <p:nvSpPr>
          <p:cNvPr id="8" name="Content Placeholder 5"/>
          <p:cNvSpPr txBox="1">
            <a:spLocks/>
          </p:cNvSpPr>
          <p:nvPr/>
        </p:nvSpPr>
        <p:spPr>
          <a:xfrm>
            <a:off x="860425" y="3173413"/>
            <a:ext cx="8596313" cy="1172010"/>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solidFill>
                  <a:schemeClr val="tx1"/>
                </a:solidFill>
              </a:rPr>
              <a:t>Example from Nutcracker</a:t>
            </a:r>
          </a:p>
          <a:p>
            <a:r>
              <a:rPr lang="en-GB" dirty="0">
                <a:solidFill>
                  <a:schemeClr val="tx1"/>
                </a:solidFill>
              </a:rPr>
              <a:t>Prince Bon Bon standing on the cake and </a:t>
            </a:r>
            <a:r>
              <a:rPr lang="en-US" dirty="0">
                <a:solidFill>
                  <a:schemeClr val="tx1"/>
                </a:solidFill>
              </a:rPr>
              <a:t>licking his hand as if he is tasting the cake, enabling the audience to see the gesture more clearly.</a:t>
            </a:r>
            <a:endParaRPr lang="en-GB" dirty="0">
              <a:solidFill>
                <a:schemeClr val="tx1"/>
              </a:solidFill>
            </a:endParaRPr>
          </a:p>
        </p:txBody>
      </p:sp>
      <p:sp>
        <p:nvSpPr>
          <p:cNvPr id="9" name="Content Placeholder 5"/>
          <p:cNvSpPr txBox="1">
            <a:spLocks/>
          </p:cNvSpPr>
          <p:nvPr/>
        </p:nvSpPr>
        <p:spPr>
          <a:xfrm>
            <a:off x="860611" y="4533383"/>
            <a:ext cx="10434917" cy="198844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smtClean="0">
                <a:solidFill>
                  <a:schemeClr val="tx1"/>
                </a:solidFill>
              </a:rPr>
              <a:t>Example from Still Life</a:t>
            </a:r>
            <a:endParaRPr lang="en-GB" dirty="0">
              <a:solidFill>
                <a:schemeClr val="tx1"/>
              </a:solidFill>
            </a:endParaRPr>
          </a:p>
          <a:p>
            <a:pPr marL="0" indent="0">
              <a:buNone/>
            </a:pPr>
            <a:r>
              <a:rPr lang="en-GB" dirty="0" smtClean="0">
                <a:solidFill>
                  <a:schemeClr val="tx1"/>
                </a:solidFill>
              </a:rPr>
              <a:t>Close up on rat’s body at the beginning of the dance as he rolls down stage and close up on mask throughout the dance, for example when he is doing the bouncy kicks at the beginning of the piece.</a:t>
            </a:r>
          </a:p>
          <a:p>
            <a:pPr marL="0" indent="0">
              <a:buNone/>
            </a:pPr>
            <a:r>
              <a:rPr lang="en-GB" dirty="0" smtClean="0">
                <a:solidFill>
                  <a:schemeClr val="tx1"/>
                </a:solidFill>
              </a:rPr>
              <a:t>Close up on Models during Southern Cape Zebra as they repeat their horizontal and vertical hand gesture.</a:t>
            </a:r>
          </a:p>
        </p:txBody>
      </p:sp>
    </p:spTree>
    <p:extLst>
      <p:ext uri="{BB962C8B-B14F-4D97-AF65-F5344CB8AC3E}">
        <p14:creationId xmlns:p14="http://schemas.microsoft.com/office/powerpoint/2010/main" val="37676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effectLst>
                  <a:outerShdw blurRad="38100" dist="38100" dir="2700000" algn="tl">
                    <a:srgbClr val="000000">
                      <a:alpha val="43137"/>
                    </a:srgbClr>
                  </a:outerShdw>
                </a:effectLst>
              </a:rPr>
              <a:t>Long Shot	</a:t>
            </a:r>
            <a:endParaRPr lang="en-GB"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2093354"/>
            <a:ext cx="8596668" cy="1026363"/>
          </a:xfrm>
        </p:spPr>
        <p:txBody>
          <a:bodyPr/>
          <a:lstStyle/>
          <a:p>
            <a:pPr marL="0" indent="0">
              <a:buNone/>
            </a:pPr>
            <a:r>
              <a:rPr lang="en-GB" dirty="0" smtClean="0">
                <a:solidFill>
                  <a:schemeClr val="tx1"/>
                </a:solidFill>
              </a:rPr>
              <a:t>This type of shot shows the scenery from a distance and gives the audience an idea of everything that is happening on stage.</a:t>
            </a:r>
            <a:endParaRPr lang="en-GB" dirty="0">
              <a:solidFill>
                <a:schemeClr val="tx1"/>
              </a:solidFill>
            </a:endParaRPr>
          </a:p>
        </p:txBody>
      </p:sp>
      <p:sp>
        <p:nvSpPr>
          <p:cNvPr id="4" name="Content Placeholder 5"/>
          <p:cNvSpPr txBox="1">
            <a:spLocks/>
          </p:cNvSpPr>
          <p:nvPr/>
        </p:nvSpPr>
        <p:spPr>
          <a:xfrm>
            <a:off x="860612" y="3344068"/>
            <a:ext cx="8767482" cy="101278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smtClean="0">
                <a:solidFill>
                  <a:schemeClr val="tx1"/>
                </a:solidFill>
              </a:rPr>
              <a:t>Example from Nutcracker- </a:t>
            </a:r>
            <a:r>
              <a:rPr lang="en-GB" dirty="0" smtClean="0">
                <a:solidFill>
                  <a:schemeClr val="tx1"/>
                </a:solidFill>
                <a:hlinkClick r:id="rId3"/>
              </a:rPr>
              <a:t>https</a:t>
            </a:r>
            <a:r>
              <a:rPr lang="en-GB" dirty="0">
                <a:solidFill>
                  <a:schemeClr val="tx1"/>
                </a:solidFill>
                <a:hlinkClick r:id="rId3"/>
              </a:rPr>
              <a:t>://</a:t>
            </a:r>
            <a:r>
              <a:rPr lang="en-GB" dirty="0" smtClean="0">
                <a:solidFill>
                  <a:schemeClr val="tx1"/>
                </a:solidFill>
                <a:hlinkClick r:id="rId3"/>
              </a:rPr>
              <a:t>www.youtube.com/watch?v=vED4TZaETTw</a:t>
            </a:r>
            <a:endParaRPr lang="en-GB" dirty="0" smtClean="0">
              <a:solidFill>
                <a:schemeClr val="tx1"/>
              </a:solidFill>
            </a:endParaRPr>
          </a:p>
          <a:p>
            <a:pPr marL="0" indent="0">
              <a:buNone/>
            </a:pPr>
            <a:r>
              <a:rPr lang="en-GB" dirty="0" smtClean="0">
                <a:solidFill>
                  <a:schemeClr val="tx1"/>
                </a:solidFill>
              </a:rPr>
              <a:t>During the wedding scene when couples are dancing in unison- waltzing and lifting and using patterned pathways that are best seen from further away.</a:t>
            </a:r>
            <a:endParaRPr lang="en-GB" dirty="0">
              <a:solidFill>
                <a:schemeClr val="tx1"/>
              </a:solidFill>
            </a:endParaRPr>
          </a:p>
        </p:txBody>
      </p:sp>
      <p:sp>
        <p:nvSpPr>
          <p:cNvPr id="5" name="Content Placeholder 5"/>
          <p:cNvSpPr txBox="1">
            <a:spLocks/>
          </p:cNvSpPr>
          <p:nvPr/>
        </p:nvSpPr>
        <p:spPr>
          <a:xfrm>
            <a:off x="860425" y="4533900"/>
            <a:ext cx="9749938" cy="1352550"/>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solidFill>
                  <a:schemeClr val="tx1"/>
                </a:solidFill>
              </a:rPr>
              <a:t>Example from Still Life</a:t>
            </a:r>
          </a:p>
          <a:p>
            <a:r>
              <a:rPr lang="en-US" dirty="0">
                <a:solidFill>
                  <a:schemeClr val="tx1"/>
                </a:solidFill>
              </a:rPr>
              <a:t>Zebra's entrance at </a:t>
            </a:r>
            <a:r>
              <a:rPr lang="en-GB" dirty="0">
                <a:solidFill>
                  <a:schemeClr val="tx1"/>
                </a:solidFill>
              </a:rPr>
              <a:t>the </a:t>
            </a:r>
            <a:r>
              <a:rPr lang="en-US" dirty="0">
                <a:solidFill>
                  <a:schemeClr val="tx1"/>
                </a:solidFill>
              </a:rPr>
              <a:t>beginning of the scene.</a:t>
            </a:r>
            <a:endParaRPr lang="en-GB" dirty="0">
              <a:solidFill>
                <a:schemeClr val="tx1"/>
              </a:solidFill>
            </a:endParaRPr>
          </a:p>
        </p:txBody>
      </p:sp>
    </p:spTree>
    <p:extLst>
      <p:ext uri="{BB962C8B-B14F-4D97-AF65-F5344CB8AC3E}">
        <p14:creationId xmlns:p14="http://schemas.microsoft.com/office/powerpoint/2010/main" val="2050356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effectLst>
                  <a:outerShdw blurRad="38100" dist="38100" dir="2700000" algn="tl">
                    <a:srgbClr val="000000">
                      <a:alpha val="43137"/>
                    </a:srgbClr>
                  </a:outerShdw>
                </a:effectLst>
              </a:rPr>
              <a:t>Medium Shot</a:t>
            </a:r>
            <a:endParaRPr lang="en-GB"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dirty="0" smtClean="0"/>
              <a:t>This shows part of the dancers body perhaps from the waist up or waist down.</a:t>
            </a:r>
          </a:p>
          <a:p>
            <a:pPr marL="0" indent="0">
              <a:buNone/>
            </a:pPr>
            <a:r>
              <a:rPr lang="en-GB" dirty="0" smtClean="0"/>
              <a:t>This type of shot can be used to show the relationship between dancers or to focus the eyes on a particular movement or gesture.</a:t>
            </a:r>
            <a:endParaRPr lang="en-GB" dirty="0"/>
          </a:p>
        </p:txBody>
      </p:sp>
      <p:sp>
        <p:nvSpPr>
          <p:cNvPr id="4" name="Content Placeholder 5"/>
          <p:cNvSpPr txBox="1">
            <a:spLocks/>
          </p:cNvSpPr>
          <p:nvPr/>
        </p:nvSpPr>
        <p:spPr>
          <a:xfrm>
            <a:off x="860612" y="3670647"/>
            <a:ext cx="10112188" cy="12238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smtClean="0">
                <a:solidFill>
                  <a:schemeClr val="tx1"/>
                </a:solidFill>
              </a:rPr>
              <a:t>Example </a:t>
            </a:r>
            <a:r>
              <a:rPr lang="en-GB" dirty="0">
                <a:solidFill>
                  <a:schemeClr val="tx1"/>
                </a:solidFill>
              </a:rPr>
              <a:t>from Nutcracker </a:t>
            </a:r>
            <a:r>
              <a:rPr lang="en-GB" dirty="0">
                <a:solidFill>
                  <a:schemeClr val="tx1"/>
                </a:solidFill>
                <a:hlinkClick r:id="rId3"/>
              </a:rPr>
              <a:t>https://</a:t>
            </a:r>
            <a:r>
              <a:rPr lang="en-GB" dirty="0" smtClean="0">
                <a:solidFill>
                  <a:schemeClr val="tx1"/>
                </a:solidFill>
                <a:hlinkClick r:id="rId3"/>
              </a:rPr>
              <a:t>www.youtube.com/watch?v=vED4TZaETTw</a:t>
            </a:r>
            <a:endParaRPr lang="en-GB" dirty="0" smtClean="0">
              <a:solidFill>
                <a:schemeClr val="tx1"/>
              </a:solidFill>
            </a:endParaRPr>
          </a:p>
          <a:p>
            <a:pPr marL="0" indent="0">
              <a:buNone/>
            </a:pPr>
            <a:r>
              <a:rPr lang="en-GB" dirty="0" smtClean="0">
                <a:solidFill>
                  <a:schemeClr val="tx1"/>
                </a:solidFill>
              </a:rPr>
              <a:t>In </a:t>
            </a:r>
            <a:r>
              <a:rPr lang="en-GB" dirty="0">
                <a:solidFill>
                  <a:schemeClr val="tx1"/>
                </a:solidFill>
              </a:rPr>
              <a:t>S</a:t>
            </a:r>
            <a:r>
              <a:rPr lang="en-GB" dirty="0" smtClean="0">
                <a:solidFill>
                  <a:schemeClr val="tx1"/>
                </a:solidFill>
              </a:rPr>
              <a:t>weetieland when Clara is standing on the cake and reaching for the Nutcracker and Princess Sugar is turning him away from her. </a:t>
            </a:r>
            <a:endParaRPr lang="en-GB" dirty="0">
              <a:solidFill>
                <a:schemeClr val="tx1"/>
              </a:solidFill>
            </a:endParaRPr>
          </a:p>
        </p:txBody>
      </p:sp>
      <p:sp>
        <p:nvSpPr>
          <p:cNvPr id="5" name="Content Placeholder 5"/>
          <p:cNvSpPr txBox="1">
            <a:spLocks/>
          </p:cNvSpPr>
          <p:nvPr/>
        </p:nvSpPr>
        <p:spPr>
          <a:xfrm>
            <a:off x="860425" y="5246688"/>
            <a:ext cx="8596313" cy="928434"/>
          </a:xfrm>
          <a:prstGeom prst="rect">
            <a:avLst/>
          </a:prstGeom>
        </p:spPr>
        <p:txBody>
          <a:bodyPr vert="horz" lIns="91440" tIns="45720" rIns="91440" bIns="45720" rtlCol="0" anchor="t">
            <a:normAutofit fontScale="92500" lnSpcReduction="10000"/>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b="1" dirty="0">
                <a:solidFill>
                  <a:schemeClr val="tx1"/>
                </a:solidFill>
              </a:rPr>
              <a:t>Example from Still Life</a:t>
            </a:r>
          </a:p>
          <a:p>
            <a:r>
              <a:rPr lang="en-GB" b="1" dirty="0">
                <a:solidFill>
                  <a:schemeClr val="tx1"/>
                </a:solidFill>
              </a:rPr>
              <a:t>When the Monkey is travelling </a:t>
            </a:r>
            <a:r>
              <a:rPr lang="en-US" b="1" dirty="0">
                <a:solidFill>
                  <a:schemeClr val="tx1"/>
                </a:solidFill>
              </a:rPr>
              <a:t>around the stage with gallops, step turn leap turn in attitude.</a:t>
            </a:r>
            <a:endParaRPr lang="en-GB" b="1" dirty="0">
              <a:solidFill>
                <a:schemeClr val="tx1"/>
              </a:solidFill>
            </a:endParaRPr>
          </a:p>
        </p:txBody>
      </p:sp>
    </p:spTree>
    <p:extLst>
      <p:ext uri="{BB962C8B-B14F-4D97-AF65-F5344CB8AC3E}">
        <p14:creationId xmlns:p14="http://schemas.microsoft.com/office/powerpoint/2010/main" val="34285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effectLst>
                  <a:outerShdw blurRad="38100" dist="38100" dir="2700000" algn="tl">
                    <a:srgbClr val="000000">
                      <a:alpha val="43137"/>
                    </a:srgbClr>
                  </a:outerShdw>
                </a:effectLst>
              </a:rPr>
              <a:t>Slow Motion &amp; Projection</a:t>
            </a:r>
            <a:endParaRPr lang="en-GB"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dirty="0" smtClean="0">
                <a:solidFill>
                  <a:schemeClr val="tx1"/>
                </a:solidFill>
              </a:rPr>
              <a:t>Sometimes the dance can be slowed down using a camera.</a:t>
            </a:r>
          </a:p>
          <a:p>
            <a:pPr marL="0" indent="0">
              <a:buNone/>
            </a:pPr>
            <a:r>
              <a:rPr lang="en-GB" dirty="0" smtClean="0">
                <a:solidFill>
                  <a:schemeClr val="tx1"/>
                </a:solidFill>
              </a:rPr>
              <a:t>Slow motion can be used to focus in on an important moment in the dance.</a:t>
            </a:r>
          </a:p>
          <a:p>
            <a:pPr marL="0" indent="0">
              <a:buNone/>
            </a:pPr>
            <a:endParaRPr lang="en-GB" dirty="0" smtClean="0">
              <a:solidFill>
                <a:schemeClr val="tx1"/>
              </a:solidFill>
            </a:endParaRPr>
          </a:p>
          <a:p>
            <a:pPr marL="0" indent="0">
              <a:buNone/>
            </a:pPr>
            <a:r>
              <a:rPr lang="en-GB" dirty="0" smtClean="0">
                <a:solidFill>
                  <a:schemeClr val="tx1"/>
                </a:solidFill>
              </a:rPr>
              <a:t>Film can be projected onto a back drop and used in a dance work.</a:t>
            </a:r>
          </a:p>
          <a:p>
            <a:pPr marL="0" indent="0">
              <a:buNone/>
            </a:pPr>
            <a:r>
              <a:rPr lang="en-GB" dirty="0" smtClean="0">
                <a:solidFill>
                  <a:schemeClr val="tx1"/>
                </a:solidFill>
              </a:rPr>
              <a:t>This gives the audience and idea of the theme of the work.</a:t>
            </a:r>
          </a:p>
          <a:p>
            <a:pPr marL="0" indent="0">
              <a:buNone/>
            </a:pPr>
            <a:endParaRPr lang="en-GB" dirty="0">
              <a:solidFill>
                <a:schemeClr val="tx1"/>
              </a:solidFill>
            </a:endParaRPr>
          </a:p>
          <a:p>
            <a:pPr marL="0" indent="0">
              <a:buNone/>
            </a:pPr>
            <a:endParaRPr lang="en-GB" dirty="0" smtClean="0">
              <a:solidFill>
                <a:schemeClr val="tx1"/>
              </a:solidFill>
            </a:endParaRPr>
          </a:p>
          <a:p>
            <a:pPr marL="0" indent="0">
              <a:buNone/>
            </a:pPr>
            <a:r>
              <a:rPr lang="en-GB" dirty="0" smtClean="0">
                <a:solidFill>
                  <a:schemeClr val="tx1"/>
                </a:solidFill>
              </a:rPr>
              <a:t>The only place I can find slow motion is the beginning of the Nutcracker when they are introducing the characters and they have the characters names on subtitles.</a:t>
            </a:r>
            <a:endParaRPr lang="en-GB" dirty="0"/>
          </a:p>
        </p:txBody>
      </p:sp>
    </p:spTree>
    <p:extLst>
      <p:ext uri="{BB962C8B-B14F-4D97-AF65-F5344CB8AC3E}">
        <p14:creationId xmlns:p14="http://schemas.microsoft.com/office/powerpoint/2010/main" val="38268273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149</TotalTime>
  <Words>524</Words>
  <Application>Microsoft Office PowerPoint</Application>
  <PresentationFormat>Widescreen</PresentationFormat>
  <Paragraphs>48</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 3</vt:lpstr>
      <vt:lpstr>Facet</vt:lpstr>
      <vt:lpstr>Dance For Camera</vt:lpstr>
      <vt:lpstr>Top Shot</vt:lpstr>
      <vt:lpstr>Close Up</vt:lpstr>
      <vt:lpstr>Long Shot </vt:lpstr>
      <vt:lpstr>Medium Shot</vt:lpstr>
      <vt:lpstr>Slow Motion &amp; Projection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Dance For Camera</dc:title>
  <dc:creator>Andrea Smith</dc:creator>
  <cp:lastModifiedBy>Andrea Smith</cp:lastModifiedBy>
  <cp:revision>11</cp:revision>
  <dcterms:created xsi:type="dcterms:W3CDTF">2015-05-04T17:47:13Z</dcterms:created>
  <dcterms:modified xsi:type="dcterms:W3CDTF">2016-04-10T17:43:15Z</dcterms:modified>
</cp:coreProperties>
</file>